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3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45FDA-A09C-4390-846C-A14DC0A2B5CD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86B8C-5878-4BDA-B996-B2D1A7CBF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75686-9E3F-4152-9A4E-0891736E177E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D4DA9-69A6-4776-9E42-5A4DED961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58ADD-E135-4C56-BFA5-6A612C0E3B01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0454D-E55C-466A-B2CA-44B1848AA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D5606-09A6-427A-884F-29258233BA7B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88E86-DC19-4D10-B326-A4782CA542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A07A9-84DB-4CB9-8D0F-8ED9643C9F59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50C8-194A-4B2E-A226-22811E3743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1D070-03B7-4EBC-BCA3-2A0572591E52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57DD5-E572-43F8-9618-BD8E8BE0A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8F1AC-A1F6-4049-B1CB-5D93DBFEF923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7ED94-BF57-4A2B-A19C-7F215D935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7B015-8B89-4ADE-8163-33636EB8BC15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A6F2-70F6-403A-BFD1-C43B1882F9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02820-1AE3-4771-B577-F67EE5CF434C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E1EFE-3C29-44E2-BAA0-14134E4C9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71366-FB34-4987-8C2F-32D7C7CCFA3D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1196A-4A6B-403D-8A34-44A4E1ACB9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FDD5D-0263-41F6-A97E-4B84325BBEDC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4FD30-DA2D-4F5D-9BA1-41AC65DABA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1AF495-7D9E-4A17-96EE-6D8FE923F0BC}" type="datetimeFigureOut">
              <a:rPr lang="ru-RU"/>
              <a:pPr>
                <a:defRPr/>
              </a:pPr>
              <a:t>27.03.2017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1868BB-FC74-4EFF-ADAB-3C2AC4BD2B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85728"/>
            <a:ext cx="8229600" cy="2914672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/>
              </a:rPr>
              <a:t>Коррупция как социально - опасное явление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32163"/>
            <a:ext cx="6400800" cy="17526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5" name="Picture 1" descr="C:\Users\Polina\Pictures\логотип коррупции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927350"/>
            <a:ext cx="2143125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i="1" dirty="0" smtClean="0"/>
              <a:t>Справка:</a:t>
            </a:r>
            <a:r>
              <a:rPr lang="ru-RU" sz="2000" dirty="0" smtClean="0"/>
              <a:t> Из Федерального закона от 25 декабря 2008 г. «О противодействии коррупции». (Принят Государственной Думой 19 декабря 2008 года.</a:t>
            </a:r>
            <a:br>
              <a:rPr lang="ru-RU" sz="2000" dirty="0" smtClean="0"/>
            </a:br>
            <a:r>
              <a:rPr lang="ru-RU" sz="2000" dirty="0" smtClean="0"/>
              <a:t>Одобрен Советом Федерации 22 декабря 2008 года)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338" name="Текст 2"/>
          <p:cNvSpPr>
            <a:spLocks noGrp="1"/>
          </p:cNvSpPr>
          <p:nvPr>
            <p:ph type="body" idx="1"/>
          </p:nvPr>
        </p:nvSpPr>
        <p:spPr>
          <a:xfrm>
            <a:off x="1643063" y="1643063"/>
            <a:ext cx="7086600" cy="1866900"/>
          </a:xfrm>
        </p:spPr>
        <p:txBody>
          <a:bodyPr/>
          <a:lstStyle/>
          <a:p>
            <a:pPr marL="73025" eaLnBrk="1" hangingPunct="1"/>
            <a:r>
              <a:rPr lang="ru-RU" sz="2200" b="1" u="sng" smtClean="0"/>
              <a:t> коррупция:</a:t>
            </a:r>
            <a:endParaRPr lang="ru-RU" sz="2200" smtClean="0"/>
          </a:p>
          <a:p>
            <a:pPr marL="73025" eaLnBrk="1" hangingPunct="1"/>
            <a:r>
              <a:rPr lang="ru-RU" sz="2200" smtClean="0"/>
              <a:t>а) злоупотребление служебным положением,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лицами;</a:t>
            </a:r>
          </a:p>
          <a:p>
            <a:pPr marL="73025" eaLnBrk="1" hangingPunct="1"/>
            <a:r>
              <a:rPr lang="ru-RU" sz="2200" smtClean="0"/>
              <a:t>б) совершение деяний, указанных в подпункте «а» настоящего пункта, от имени или в интересах юридического лица».</a:t>
            </a:r>
          </a:p>
          <a:p>
            <a:pPr marL="73025"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58204" cy="2214578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bg1"/>
                </a:solidFill>
                <a:effectLst/>
              </a:rPr>
              <a:t>ВЗЯТОЧНИЧЕСТВО- это  получение должностным лицом любым путем и в любой форме материальных ценностей или предоставление ему материальных благ за совершение (или </a:t>
            </a:r>
            <a:r>
              <a:rPr lang="ru-RU" sz="2000" dirty="0" err="1" smtClean="0">
                <a:solidFill>
                  <a:schemeClr val="bg1"/>
                </a:solidFill>
                <a:effectLst/>
              </a:rPr>
              <a:t>несовершение</a:t>
            </a:r>
            <a:r>
              <a:rPr lang="ru-RU" sz="2000" dirty="0" smtClean="0">
                <a:solidFill>
                  <a:schemeClr val="bg1"/>
                </a:solidFill>
                <a:effectLst/>
              </a:rPr>
              <a:t>) в интересах взяткодателя действий, входящих в компетенцию данного должностного лица. Взяточничество расценивается как серьёзное преступление и карается тюремным заключением.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/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effectLst/>
              </a:rPr>
            </a:br>
            <a:endParaRPr lang="ru-RU" sz="200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43125" y="2643188"/>
            <a:ext cx="5000625" cy="3857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60482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Формы коррупции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1571625"/>
            <a:ext cx="7086600" cy="4786313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Взятка – плата или подарок должностному лицу за незаконные действия в пользу дающего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РАСТРАТА </a:t>
            </a:r>
            <a:r>
              <a:rPr lang="ru-RU" sz="2400" dirty="0" smtClean="0"/>
              <a:t>— хищение чужого имущества, вверенного виновному (ст. 160 УК РФ). Одно из преступлений против собственности. 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МОШЕННИЧЕСТВО</a:t>
            </a:r>
            <a:r>
              <a:rPr lang="ru-RU" sz="2400" dirty="0" smtClean="0"/>
              <a:t> - преступление, состоящее в получении на счет другого имущественной выгоды посредством обмана.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400" b="1" dirty="0" smtClean="0"/>
              <a:t>ВЫМОГАТЕЛЬСТВО</a:t>
            </a:r>
            <a:r>
              <a:rPr lang="ru-RU" sz="2400" dirty="0" smtClean="0"/>
              <a:t> — не обусловленное правом, не предусмотренное законом требование передачи денег, имущественных ценностей, сопровождаемое разного рода угрозами, обманом со стороны вымогателей</a:t>
            </a:r>
            <a:r>
              <a:rPr lang="ru-RU" dirty="0" smtClean="0"/>
              <a:t>.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142852"/>
            <a:ext cx="7086600" cy="30003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effectLst/>
              </a:rPr>
              <a:t>ФАВОРИТИЗМ - в государственной и общественной жизни страстное покровительство любимцам (фаворитам) и назначение любимцев на высокие должности, несмотря на то, что они не обладают ни способностями, ни знаниями, необходимыми для их службы. </a:t>
            </a: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endParaRPr lang="ru-RU" sz="2800" dirty="0"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0188" y="3071813"/>
            <a:ext cx="7086600" cy="3143250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2800" b="1" dirty="0" smtClean="0"/>
              <a:t>Злоупотребление должностными полномочиями </a:t>
            </a:r>
            <a:r>
              <a:rPr lang="ru-RU" sz="2800" dirty="0" smtClean="0"/>
              <a:t>– умышленное использование служебного положения вопреки интересам службы, совершенном из корыстной или личной заинтересованности и причинившем существенный вред охраняемым законом правам и интересам граждан.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857250" y="750888"/>
            <a:ext cx="7500938" cy="563245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Бытовая коррупция</a:t>
            </a:r>
            <a:r>
              <a:rPr lang="ru-RU" sz="2400">
                <a:latin typeface="Times New Roman" pitchFamily="18" charset="0"/>
              </a:rPr>
              <a:t> порождается взаимодействием рядовых граждан и чиновников. В нее входят различные подарки от граждан и услуги должностному лицу и членам его семьи.</a:t>
            </a:r>
          </a:p>
          <a:p>
            <a:r>
              <a:rPr lang="ru-RU" sz="2400">
                <a:latin typeface="Times New Roman" pitchFamily="18" charset="0"/>
              </a:rPr>
              <a:t> </a:t>
            </a:r>
            <a:r>
              <a:rPr lang="ru-RU" sz="2400" b="1" i="1">
                <a:latin typeface="Times New Roman" pitchFamily="18" charset="0"/>
              </a:rPr>
              <a:t>Деловая коррупция</a:t>
            </a:r>
            <a:r>
              <a:rPr lang="ru-RU" sz="2400">
                <a:latin typeface="Times New Roman" pitchFamily="18" charset="0"/>
              </a:rPr>
              <a:t> возникает при взаимодействии власти и бизнеса. Например, в случае хозяйственного спора стороны могут стремиться заручиться поддержкой судьи с целью вынесения решения в свою пользу. </a:t>
            </a:r>
          </a:p>
          <a:p>
            <a:r>
              <a:rPr lang="ru-RU" sz="2400" b="1" i="1">
                <a:latin typeface="Times New Roman" pitchFamily="18" charset="0"/>
              </a:rPr>
              <a:t>Коррупция верховной власти</a:t>
            </a:r>
            <a:r>
              <a:rPr lang="ru-RU" sz="2400">
                <a:latin typeface="Times New Roman" pitchFamily="18" charset="0"/>
              </a:rPr>
              <a:t> относится к политическому руководству и верховным судам в демократических системах. Она касается стоящих у власти групп, недобросовестное поведение которых состоит в осуществлении политики в своих интересах и в ущерб интересам избирателей.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245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Times New Roman</vt:lpstr>
      <vt:lpstr>Wingdings 2</vt:lpstr>
      <vt:lpstr>Wingdings</vt:lpstr>
      <vt:lpstr>Wingdings 3</vt:lpstr>
      <vt:lpstr>Calibri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Коррупция как социально-историческое явление </dc:title>
  <dc:creator>Polina</dc:creator>
  <cp:lastModifiedBy>ДЯДЯ_Владик</cp:lastModifiedBy>
  <cp:revision>50</cp:revision>
  <dcterms:created xsi:type="dcterms:W3CDTF">2011-11-20T21:28:18Z</dcterms:created>
  <dcterms:modified xsi:type="dcterms:W3CDTF">2017-03-27T16:08:38Z</dcterms:modified>
</cp:coreProperties>
</file>